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57" r:id="rId3"/>
    <p:sldId id="307" r:id="rId4"/>
    <p:sldId id="258" r:id="rId5"/>
    <p:sldId id="264" r:id="rId6"/>
    <p:sldId id="279" r:id="rId7"/>
    <p:sldId id="286" r:id="rId8"/>
    <p:sldId id="287" r:id="rId9"/>
    <p:sldId id="288" r:id="rId10"/>
    <p:sldId id="289" r:id="rId11"/>
    <p:sldId id="290" r:id="rId12"/>
    <p:sldId id="291" r:id="rId13"/>
    <p:sldId id="302" r:id="rId14"/>
    <p:sldId id="292" r:id="rId15"/>
    <p:sldId id="300" r:id="rId16"/>
    <p:sldId id="298" r:id="rId17"/>
    <p:sldId id="299" r:id="rId18"/>
    <p:sldId id="303" r:id="rId19"/>
    <p:sldId id="304" r:id="rId20"/>
    <p:sldId id="311" r:id="rId21"/>
    <p:sldId id="305" r:id="rId22"/>
    <p:sldId id="306" r:id="rId23"/>
    <p:sldId id="30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DBEBE-894E-4FB9-8B77-BBF5980ABFB7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BD9A-4172-4E43-A580-E640EF23D2D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8883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6E5EF-5CF0-4009-947E-0141EE814669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7773D82C-484F-4FEE-83A4-30F0C1065CCD}" type="slidenum">
              <a:rPr lang="en-US" altLang="zh-TW" sz="1200">
                <a:cs typeface="Arial" pitchFamily="34" charset="0"/>
              </a:rPr>
              <a:pPr algn="r"/>
              <a:t>1</a:t>
            </a:fld>
            <a:endParaRPr lang="en-US" altLang="zh-TW" sz="1200">
              <a:cs typeface="Arial" pitchFamily="34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F850845-5A65-4647-A2FB-5C21B9AF1C6B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6E5EF-5CF0-4009-947E-0141EE814669}" type="slidenum">
              <a:rPr lang="en-US" altLang="zh-TW" smtClean="0"/>
              <a:pPr/>
              <a:t>22</a:t>
            </a:fld>
            <a:endParaRPr lang="en-US" altLang="zh-TW" smtClean="0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7773D82C-484F-4FEE-83A4-30F0C1065CCD}" type="slidenum">
              <a:rPr lang="en-US" altLang="zh-TW" sz="1200">
                <a:cs typeface="Arial" pitchFamily="34" charset="0"/>
              </a:rPr>
              <a:pPr algn="r"/>
              <a:t>22</a:t>
            </a:fld>
            <a:endParaRPr lang="en-US" altLang="zh-TW" sz="1200">
              <a:cs typeface="Arial" pitchFamily="34" charset="0"/>
            </a:endParaRPr>
          </a:p>
        </p:txBody>
      </p:sp>
      <p:sp>
        <p:nvSpPr>
          <p:cNvPr id="839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2" tIns="45716" rIns="91432" bIns="45716"/>
          <a:lstStyle/>
          <a:p>
            <a:pPr eaLnBrk="1" hangingPunct="1">
              <a:spcBef>
                <a:spcPct val="0"/>
              </a:spcBef>
            </a:pPr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088" y="0"/>
            <a:ext cx="8316912" cy="533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1066800" y="685800"/>
            <a:ext cx="8077200" cy="58674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81C59-AB96-4267-A0B8-8508DEB9387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40" y="-13006"/>
            <a:ext cx="9161340" cy="6871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3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397843"/>
            <a:ext cx="6769100" cy="936104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effectLst/>
                <a:latin typeface="Times New Roman" pitchFamily="18" charset="0"/>
              </a:defRPr>
            </a:lvl1pPr>
          </a:lstStyle>
          <a:p>
            <a:pPr lvl="0"/>
            <a:r>
              <a:rPr lang="zh-TW" altLang="en-US" noProof="0" dirty="0" smtClean="0"/>
              <a:t>按一下以編輯母片標題樣式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3054027"/>
            <a:ext cx="6120680" cy="735013"/>
          </a:xfrm>
        </p:spPr>
        <p:txBody>
          <a:bodyPr/>
          <a:lstStyle>
            <a:lvl1pPr marL="0" indent="0">
              <a:buFont typeface="Wingdings 2" pitchFamily="18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noProof="0" dirty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28165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>
                <a:latin typeface="+mn-lt"/>
              </a:defRPr>
            </a:lvl1pPr>
            <a:lvl2pPr>
              <a:buClr>
                <a:srgbClr val="0070C0"/>
              </a:buClr>
              <a:defRPr>
                <a:latin typeface="+mn-lt"/>
              </a:defRPr>
            </a:lvl2pPr>
            <a:lvl3pPr>
              <a:buClr>
                <a:srgbClr val="0070C0"/>
              </a:buCl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EE6560FA-8CB7-4191-83FA-2E41648398E3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zh-CN" dirty="0" smtClean="0">
                <a:solidFill>
                  <a:srgbClr val="000000"/>
                </a:solidFill>
              </a:rPr>
              <a:t>/</a:t>
            </a:r>
            <a:r>
              <a:rPr lang="en-US" altLang="zh-TW" dirty="0" smtClean="0">
                <a:solidFill>
                  <a:srgbClr val="000000"/>
                </a:solidFill>
              </a:rPr>
              <a:t>41</a:t>
            </a: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38862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692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32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811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188" y="376238"/>
            <a:ext cx="7964487" cy="10366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870325" cy="42672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89463" y="1752600"/>
            <a:ext cx="3870325" cy="426720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8316913" y="6597650"/>
            <a:ext cx="755650" cy="38893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F89F7871-D890-4406-9B4C-F2370922A286}" type="slidenum">
              <a:rPr lang="en-US" altLang="zh-TW" smtClean="0">
                <a:solidFill>
                  <a:srgbClr val="000000"/>
                </a:solidFill>
              </a:rPr>
              <a:pPr/>
              <a:t>‹#›</a:t>
            </a:fld>
            <a:r>
              <a:rPr lang="en-US" altLang="zh-CN" dirty="0" smtClean="0">
                <a:solidFill>
                  <a:srgbClr val="000000"/>
                </a:solidFill>
              </a:rPr>
              <a:t>/41</a:t>
            </a:r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0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CBCA-0BA9-4E4F-AAD5-54A94C1A962E}" type="datetimeFigureOut">
              <a:rPr lang="zh-TW" altLang="en-US" smtClean="0"/>
              <a:pPr/>
              <a:t>2016/9/22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79966-5F54-4A66-A11B-2620A70C4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21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376238"/>
            <a:ext cx="7964487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6021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78930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  <p:sp>
        <p:nvSpPr>
          <p:cNvPr id="60211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376" y="6569075"/>
            <a:ext cx="111618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defRPr kumimoji="0" sz="1400">
                <a:latin typeface="+mn-lt"/>
              </a:defRPr>
            </a:lvl1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A2469692-3356-4D49-8759-B6277C5E8280}" type="slidenum">
              <a:rPr lang="en-US" altLang="zh-TW" smtClean="0">
                <a:solidFill>
                  <a:srgbClr val="000000"/>
                </a:solidFill>
                <a:ea typeface="新細明體" pitchFamily="18" charset="-120"/>
              </a:rPr>
              <a:pPr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altLang="zh-CN" dirty="0" smtClean="0">
                <a:solidFill>
                  <a:srgbClr val="000000"/>
                </a:solidFill>
                <a:ea typeface="新細明體" pitchFamily="18" charset="-120"/>
              </a:rPr>
              <a:t>/41</a:t>
            </a:r>
            <a:endParaRPr lang="en-US" altLang="zh-TW" dirty="0">
              <a:solidFill>
                <a:srgbClr val="000000"/>
              </a:solidFill>
              <a:ea typeface="新細明體" pitchFamily="18" charset="-120"/>
            </a:endParaRPr>
          </a:p>
        </p:txBody>
      </p:sp>
      <p:pic>
        <p:nvPicPr>
          <p:cNvPr id="602121" name="Picture 9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835342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3968"/>
          <a:stretch/>
        </p:blipFill>
        <p:spPr>
          <a:xfrm>
            <a:off x="0" y="6669360"/>
            <a:ext cx="5123543" cy="17949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27384"/>
            <a:ext cx="8784976" cy="37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2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kumimoji="1" sz="4000">
          <a:solidFill>
            <a:srgbClr val="0070C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000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標楷體" pitchFamily="65" charset="-120"/>
        </a:defRPr>
      </a:lvl2pPr>
      <a:lvl3pPr algn="l" rtl="0" fontAlgn="base">
        <a:spcBef>
          <a:spcPct val="0"/>
        </a:spcBef>
        <a:spcAft>
          <a:spcPct val="0"/>
        </a:spcAft>
        <a:defRPr kumimoji="1" sz="4000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標楷體" pitchFamily="65" charset="-120"/>
        </a:defRPr>
      </a:lvl3pPr>
      <a:lvl4pPr algn="l" rtl="0" fontAlgn="base">
        <a:spcBef>
          <a:spcPct val="0"/>
        </a:spcBef>
        <a:spcAft>
          <a:spcPct val="0"/>
        </a:spcAft>
        <a:defRPr kumimoji="1" sz="4000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標楷體" pitchFamily="65" charset="-120"/>
        </a:defRPr>
      </a:lvl4pPr>
      <a:lvl5pPr algn="l" rtl="0" fontAlgn="base">
        <a:spcBef>
          <a:spcPct val="0"/>
        </a:spcBef>
        <a:spcAft>
          <a:spcPct val="0"/>
        </a:spcAft>
        <a:defRPr kumimoji="1" sz="4000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folHlink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標楷體" pitchFamily="65" charset="-12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rgbClr val="0070C0"/>
        </a:buClr>
        <a:buFont typeface="Wingdings 2" pitchFamily="18" charset="2"/>
        <a:buChar char="Ó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42888" algn="l" rtl="0" fontAlgn="base">
        <a:spcBef>
          <a:spcPct val="20000"/>
        </a:spcBef>
        <a:spcAft>
          <a:spcPct val="0"/>
        </a:spcAft>
        <a:buClr>
          <a:srgbClr val="0070C0"/>
        </a:buClr>
        <a:buSzPct val="70000"/>
        <a:buFont typeface="Wingdings" pitchFamily="2" charset="2"/>
        <a:buChar char="£"/>
        <a:defRPr kumimoji="1" sz="2800">
          <a:solidFill>
            <a:schemeClr val="tx1"/>
          </a:solidFill>
          <a:latin typeface="+mn-lt"/>
          <a:ea typeface="+mn-ea"/>
        </a:defRPr>
      </a:lvl2pPr>
      <a:lvl3pPr marL="1262063" indent="-182563" algn="l" rtl="0" fontAlgn="base">
        <a:spcBef>
          <a:spcPct val="20000"/>
        </a:spcBef>
        <a:spcAft>
          <a:spcPct val="0"/>
        </a:spcAft>
        <a:buClr>
          <a:srgbClr val="0070C0"/>
        </a:buClr>
        <a:buSzPct val="11000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2041525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kumimoji="1" sz="2000">
          <a:solidFill>
            <a:schemeClr val="tx1"/>
          </a:solidFill>
          <a:latin typeface="+mj-lt"/>
          <a:ea typeface="新細明體" pitchFamily="18" charset="-120"/>
        </a:defRPr>
      </a:lvl4pPr>
      <a:lvl5pPr marL="2619375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j-lt"/>
          <a:ea typeface="新細明體" pitchFamily="18" charset="-120"/>
        </a:defRPr>
      </a:lvl5pPr>
      <a:lvl6pPr marL="3076575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j-lt"/>
          <a:ea typeface="新細明體" pitchFamily="18" charset="-120"/>
        </a:defRPr>
      </a:lvl6pPr>
      <a:lvl7pPr marL="3533775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j-lt"/>
          <a:ea typeface="新細明體" pitchFamily="18" charset="-120"/>
        </a:defRPr>
      </a:lvl7pPr>
      <a:lvl8pPr marL="3990975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j-lt"/>
          <a:ea typeface="新細明體" pitchFamily="18" charset="-120"/>
        </a:defRPr>
      </a:lvl8pPr>
      <a:lvl9pPr marL="4448175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j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7041976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Week 1</a:t>
            </a:r>
            <a:endParaRPr lang="en-US" altLang="zh-TW" b="0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371600"/>
            <a:ext cx="7848600" cy="4724400"/>
          </a:xfrm>
        </p:spPr>
        <p:txBody>
          <a:bodyPr>
            <a:norm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 minute creative self-introduction + 2 minutes of your understanding of marketing &amp; your wishes to learn in this class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Syllabus explanation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What you need to know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About me 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altLang="zh-TW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zh-TW" alt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loldaddy.com-13411443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690" y="620688"/>
            <a:ext cx="5811672" cy="56663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.myeducation.com/wp-content/uploads/2013/02/study-human-behavior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6736774" y="4725143"/>
            <a:ext cx="2407226" cy="213285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b="1" dirty="0" smtClean="0"/>
              <a:t>Golden Rule of Marketing</a:t>
            </a:r>
            <a:br>
              <a:rPr lang="en-US" altLang="zh-TW" b="1" dirty="0" smtClean="0"/>
            </a:br>
            <a:r>
              <a:rPr lang="zh-TW" altLang="en-US" b="1" dirty="0" smtClean="0"/>
              <a:t>認識人的行為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412776"/>
            <a:ext cx="6408712" cy="5445224"/>
          </a:xfrm>
        </p:spPr>
        <p:txBody>
          <a:bodyPr>
            <a:normAutofit/>
          </a:bodyPr>
          <a:lstStyle/>
          <a:p>
            <a:endParaRPr lang="en-US" altLang="zh-TW" sz="3600" b="1" dirty="0" smtClean="0"/>
          </a:p>
          <a:p>
            <a:r>
              <a:rPr lang="zh-TW" altLang="en-US" sz="3600" b="1" dirty="0" smtClean="0"/>
              <a:t>創新</a:t>
            </a:r>
            <a:r>
              <a:rPr lang="en-US" altLang="zh-TW" sz="3600" b="1" dirty="0" smtClean="0"/>
              <a:t>- </a:t>
            </a:r>
            <a:r>
              <a:rPr lang="zh-TW" altLang="en-US" sz="3600" b="1" dirty="0" smtClean="0"/>
              <a:t>一味追求技術→不了解使用的人，失敗的產品</a:t>
            </a:r>
            <a:endParaRPr lang="en-US" altLang="zh-TW" sz="3600" b="1" dirty="0" smtClean="0"/>
          </a:p>
          <a:p>
            <a:r>
              <a:rPr lang="en-US" altLang="zh-TW" sz="3600" b="1" dirty="0" smtClean="0"/>
              <a:t>Big Data-</a:t>
            </a:r>
            <a:r>
              <a:rPr lang="zh-TW" altLang="en-US" sz="3600" b="1" dirty="0" smtClean="0"/>
              <a:t>迷信海量資料，公式比問卷，結構式焦點訪談。</a:t>
            </a:r>
            <a:endParaRPr lang="en-US" altLang="zh-TW" sz="3600" b="1" dirty="0" smtClean="0"/>
          </a:p>
          <a:p>
            <a:r>
              <a:rPr lang="zh-TW" altLang="en-US" sz="3600" b="1" dirty="0" smtClean="0"/>
              <a:t>慣性思考</a:t>
            </a:r>
            <a:r>
              <a:rPr lang="en-US" altLang="zh-TW" sz="3600" b="1" dirty="0" smtClean="0"/>
              <a:t>-</a:t>
            </a:r>
            <a:r>
              <a:rPr lang="zh-TW" altLang="en-US" sz="3600" b="1" dirty="0" smtClean="0"/>
              <a:t>被過去成功綁架</a:t>
            </a:r>
            <a:endParaRPr lang="en-US" altLang="zh-TW" sz="3600" b="1" dirty="0" smtClean="0"/>
          </a:p>
          <a:p>
            <a:pPr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drumbeatmarketing.net/wp-content/uploads/2012/10/competitionanaly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011" y="3384630"/>
            <a:ext cx="4283629" cy="321272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b="1" dirty="0" smtClean="0"/>
              <a:t>2011</a:t>
            </a:r>
            <a:r>
              <a:rPr lang="zh-TW" altLang="en-US" b="1" dirty="0" smtClean="0"/>
              <a:t> 全球有</a:t>
            </a:r>
            <a:r>
              <a:rPr lang="en-US" altLang="zh-TW" b="1" dirty="0" smtClean="0"/>
              <a:t>USD</a:t>
            </a:r>
            <a:r>
              <a:rPr lang="zh-TW" altLang="en-US" b="1" dirty="0" smtClean="0"/>
              <a:t> </a:t>
            </a:r>
            <a:r>
              <a:rPr lang="en-US" altLang="zh-TW" b="1" dirty="0" smtClean="0"/>
              <a:t>180</a:t>
            </a:r>
            <a:r>
              <a:rPr lang="zh-TW" altLang="en-US" b="1" dirty="0" smtClean="0"/>
              <a:t>億用在了解消費者</a:t>
            </a:r>
            <a:endParaRPr lang="en-US" altLang="zh-TW" b="1" dirty="0" smtClean="0"/>
          </a:p>
          <a:p>
            <a:pPr>
              <a:buNone/>
            </a:pPr>
            <a:r>
              <a:rPr lang="zh-TW" altLang="en-US" b="1" dirty="0"/>
              <a:t> </a:t>
            </a:r>
            <a:r>
              <a:rPr lang="zh-TW" altLang="en-US" b="1" dirty="0" smtClean="0"/>
              <a:t>   直接詢問人們的需求與意見的研究上</a:t>
            </a:r>
            <a:endParaRPr lang="en-US" altLang="zh-TW" b="1" dirty="0" smtClean="0"/>
          </a:p>
          <a:p>
            <a:r>
              <a:rPr lang="zh-TW" altLang="en-US" b="1" dirty="0" smtClean="0"/>
              <a:t>真正能控據出多少實際經驗及真實情況</a:t>
            </a:r>
            <a:r>
              <a:rPr lang="en-US" altLang="zh-TW" b="1" dirty="0" smtClean="0"/>
              <a:t>?</a:t>
            </a:r>
          </a:p>
          <a:p>
            <a:endParaRPr lang="en-US" altLang="zh-TW" b="1" dirty="0" smtClean="0"/>
          </a:p>
          <a:p>
            <a:r>
              <a:rPr lang="zh-TW" altLang="en-US" b="1" dirty="0"/>
              <a:t>量化</a:t>
            </a:r>
            <a:r>
              <a:rPr lang="zh-TW" altLang="en-US" b="1" dirty="0" smtClean="0"/>
              <a:t>調查</a:t>
            </a:r>
            <a:endParaRPr lang="en-US" altLang="zh-TW" b="1" dirty="0" smtClean="0"/>
          </a:p>
          <a:p>
            <a:r>
              <a:rPr lang="en-US" altLang="zh-TW" b="1" dirty="0" smtClean="0"/>
              <a:t>Focus group</a:t>
            </a:r>
          </a:p>
          <a:p>
            <a:r>
              <a:rPr lang="en-US" altLang="zh-TW" b="1" dirty="0" smtClean="0"/>
              <a:t>Conjunct analysis</a:t>
            </a:r>
          </a:p>
          <a:p>
            <a:r>
              <a:rPr lang="zh-TW" altLang="en-US" b="1" dirty="0"/>
              <a:t>觀點</a:t>
            </a:r>
            <a:r>
              <a:rPr lang="zh-TW" altLang="en-US" b="1" dirty="0" smtClean="0"/>
              <a:t>分析</a:t>
            </a:r>
            <a:endParaRPr lang="en-US" altLang="zh-TW" b="1" dirty="0" smtClean="0"/>
          </a:p>
          <a:p>
            <a:r>
              <a:rPr lang="zh-TW" altLang="en-US" b="1" dirty="0"/>
              <a:t>品牌</a:t>
            </a:r>
            <a:r>
              <a:rPr lang="zh-TW" altLang="en-US" b="1" dirty="0" smtClean="0"/>
              <a:t>追蹤</a:t>
            </a:r>
            <a:endParaRPr lang="en-US" altLang="zh-TW" b="1" dirty="0" smtClean="0"/>
          </a:p>
          <a:p>
            <a:r>
              <a:rPr lang="zh-TW" altLang="en-US" b="1" dirty="0"/>
              <a:t>顧客滿意度</a:t>
            </a:r>
            <a:r>
              <a:rPr lang="zh-TW" altLang="en-US" b="1" dirty="0" smtClean="0"/>
              <a:t>調查</a:t>
            </a:r>
            <a:endParaRPr lang="en-US" altLang="zh-TW" b="1" dirty="0" smtClean="0"/>
          </a:p>
          <a:p>
            <a:endParaRPr lang="en-US" altLang="zh-TW" b="1" dirty="0" smtClean="0"/>
          </a:p>
          <a:p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人的行為都會有脈絡 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- Soft Science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   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Design thinking or Social experience engineering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只是「工具」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謙卑了解人的行為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理性與不理性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;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客觀喜好與主觀偏好混搭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使用者的經驗來自於他們的意念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(sense-making)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pttsh.ttct.edu.tw/lifetype/gallery/3/3-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45224"/>
            <a:ext cx="8280920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b="1" dirty="0"/>
              <a:t>3C</a:t>
            </a:r>
            <a:r>
              <a:rPr lang="zh-TW" altLang="en-US" b="1" dirty="0"/>
              <a:t>螢幕視覺症候群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4785395"/>
          </a:xfrm>
        </p:spPr>
        <p:txBody>
          <a:bodyPr>
            <a:normAutofit/>
          </a:bodyPr>
          <a:lstStyle/>
          <a:p>
            <a:r>
              <a:rPr lang="zh-TW" altLang="en-US" sz="2800" b="1" dirty="0"/>
              <a:t>因長時間使用電腦、平板、智慧型手機等設備，造成眼睛本身出</a:t>
            </a:r>
            <a:r>
              <a:rPr lang="zh-TW" altLang="en-US" sz="2800" b="1" dirty="0" smtClean="0"/>
              <a:t>狀況</a:t>
            </a:r>
            <a:r>
              <a:rPr lang="en-US" altLang="zh-TW" sz="2800" b="1" dirty="0" smtClean="0"/>
              <a:t>, </a:t>
            </a:r>
            <a:r>
              <a:rPr lang="zh-TW" altLang="en-US" sz="2800" b="1" dirty="0" smtClean="0"/>
              <a:t>例如</a:t>
            </a:r>
            <a:r>
              <a:rPr lang="zh-TW" altLang="en-US" sz="2800" b="1" dirty="0"/>
              <a:t>：疲勞、酸痛、乾澀，甚至眼睛發紅、流淚等，也會影響視覺，造成視力模糊、重影、調節困難等</a:t>
            </a:r>
            <a:r>
              <a:rPr lang="zh-TW" altLang="en-US" sz="2800" b="1" dirty="0" smtClean="0"/>
              <a:t>情形</a:t>
            </a:r>
            <a:endParaRPr lang="en-US" altLang="zh-TW" sz="2800" b="1" dirty="0" smtClean="0"/>
          </a:p>
          <a:p>
            <a:r>
              <a:rPr lang="zh-TW" altLang="en-US" sz="2800" b="1" dirty="0" smtClean="0"/>
              <a:t>台灣</a:t>
            </a:r>
            <a:r>
              <a:rPr lang="zh-TW" altLang="en-US" sz="2800" b="1" dirty="0"/>
              <a:t>網路資訊</a:t>
            </a:r>
            <a:r>
              <a:rPr lang="zh-TW" altLang="en-US" sz="2800" b="1" dirty="0" smtClean="0"/>
              <a:t>中心調查</a:t>
            </a:r>
            <a:r>
              <a:rPr lang="zh-TW" altLang="en-US" sz="2800" b="1" dirty="0"/>
              <a:t>，台灣</a:t>
            </a:r>
            <a:r>
              <a:rPr lang="en-US" altLang="zh-TW" sz="2800" b="1" dirty="0"/>
              <a:t>12</a:t>
            </a:r>
            <a:r>
              <a:rPr lang="zh-TW" altLang="en-US" sz="2800" b="1" dirty="0"/>
              <a:t>歲以上的上網人數高達</a:t>
            </a:r>
            <a:r>
              <a:rPr lang="en-US" altLang="zh-TW" sz="2800" b="1" dirty="0"/>
              <a:t>1700</a:t>
            </a:r>
            <a:r>
              <a:rPr lang="zh-TW" altLang="en-US" sz="2800" b="1" dirty="0"/>
              <a:t>萬人，其中超過五成每天使用網路超過</a:t>
            </a:r>
            <a:r>
              <a:rPr lang="en-US" altLang="zh-TW" sz="2800" b="1" dirty="0"/>
              <a:t>4</a:t>
            </a:r>
            <a:r>
              <a:rPr lang="zh-TW" altLang="en-US" sz="2800" b="1" dirty="0"/>
              <a:t>小時，而醫學上的研究顯示，每天平均使用網路</a:t>
            </a:r>
            <a:r>
              <a:rPr lang="en-US" altLang="zh-TW" sz="2800" b="1" dirty="0"/>
              <a:t>2</a:t>
            </a:r>
            <a:r>
              <a:rPr lang="zh-TW" altLang="en-US" sz="2800" b="1" dirty="0"/>
              <a:t>小時以上，就有</a:t>
            </a:r>
            <a:r>
              <a:rPr lang="en-US" altLang="zh-TW" sz="2800" b="1" dirty="0"/>
              <a:t>50</a:t>
            </a:r>
            <a:r>
              <a:rPr lang="zh-TW" altLang="en-US" sz="2800" b="1" dirty="0"/>
              <a:t>％以上</a:t>
            </a:r>
            <a:r>
              <a:rPr lang="zh-TW" altLang="en-US" sz="2800" b="1" dirty="0" smtClean="0"/>
              <a:t>的</a:t>
            </a:r>
            <a:r>
              <a:rPr lang="zh-TW" altLang="en-US" sz="2800" b="1" dirty="0"/>
              <a:t>機率產生 </a:t>
            </a:r>
            <a:r>
              <a:rPr lang="en-US" altLang="zh-TW" sz="2800" b="1" dirty="0"/>
              <a:t>3C</a:t>
            </a:r>
            <a:r>
              <a:rPr lang="zh-TW" altLang="en-US" sz="2800" b="1" dirty="0"/>
              <a:t>螢幕視覺症候群</a:t>
            </a:r>
            <a:r>
              <a:rPr lang="zh-TW" altLang="en-US" sz="2400" b="1" dirty="0"/>
              <a:t> </a:t>
            </a:r>
            <a:endParaRPr lang="en-US" altLang="zh-TW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7248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healthwomen.com.tw/marigol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4" y="1556063"/>
            <a:ext cx="4244851" cy="504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葉黃素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70911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/>
              <a:t>葉黃素（</a:t>
            </a:r>
            <a:r>
              <a:rPr lang="en-US" altLang="zh-TW" b="1" dirty="0" smtClean="0"/>
              <a:t>Lutein</a:t>
            </a:r>
            <a:r>
              <a:rPr lang="zh-TW" altLang="en-US" b="1" dirty="0" smtClean="0"/>
              <a:t>）是目前已經發現的六百多種天然類胡蘿蔔素中的一種，屬於光合色素，一般在綠葉的蔬菜中可以找得到。</a:t>
            </a:r>
            <a:endParaRPr lang="en-US" altLang="zh-TW" b="1" dirty="0" smtClean="0"/>
          </a:p>
          <a:p>
            <a:r>
              <a:rPr lang="zh-TW" altLang="en-US" b="1" dirty="0" smtClean="0"/>
              <a:t>為一抗氧化物，可以吸收藍光等有害光線。</a:t>
            </a:r>
            <a:endParaRPr lang="zh-TW" altLang="en-US" b="1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404762"/>
              </p:ext>
            </p:extLst>
          </p:nvPr>
        </p:nvGraphicFramePr>
        <p:xfrm>
          <a:off x="4499992" y="1340768"/>
          <a:ext cx="4392488" cy="5191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60240"/>
                <a:gridCol w="22322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食物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每 </a:t>
                      </a:r>
                      <a:r>
                        <a:rPr lang="en-US" altLang="zh-TW" dirty="0" smtClean="0"/>
                        <a:t>100</a:t>
                      </a:r>
                      <a:r>
                        <a:rPr lang="zh-TW" altLang="en-US" dirty="0" smtClean="0"/>
                        <a:t>公克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葉黃素含量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蘿蔔葉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12825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菠菜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12198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菠菜 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11308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豌豆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2593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蘿蔓生菜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2312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2125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抱子甘藍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1590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開心果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1205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花椰菜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1121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玉米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644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蛋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353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胡蘿蔔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256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奇異果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122 </a:t>
                      </a:r>
                      <a:r>
                        <a:rPr lang="zh-TW" altLang="en-US" dirty="0" smtClean="0"/>
                        <a:t>微克（</a:t>
                      </a:r>
                      <a:r>
                        <a:rPr lang="en-US" altLang="zh-TW" dirty="0" err="1" smtClean="0"/>
                        <a:t>μg</a:t>
                      </a:r>
                      <a:r>
                        <a:rPr lang="zh-TW" altLang="en-US" dirty="0" smtClean="0"/>
                        <a:t>）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4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ic.pimg.tw/crazydoctor/1378130899-4126828524_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62829"/>
            <a:ext cx="4139952" cy="259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葉黃素</a:t>
            </a:r>
            <a:r>
              <a:rPr lang="en-US" altLang="zh-TW" dirty="0" smtClean="0"/>
              <a:t>-</a:t>
            </a:r>
            <a:r>
              <a:rPr lang="zh-TW" altLang="en-US" dirty="0" smtClean="0"/>
              <a:t>應用範圍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 smtClean="0">
                <a:solidFill>
                  <a:schemeClr val="tx1"/>
                </a:solidFill>
              </a:rPr>
              <a:t>藥用</a:t>
            </a:r>
            <a:r>
              <a:rPr lang="zh-TW" altLang="en-US" b="1" dirty="0">
                <a:solidFill>
                  <a:schemeClr val="tx1"/>
                </a:solidFill>
              </a:rPr>
              <a:t>，保健食品，普通食品，寵物食品及動物及魚類飼料。 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藥用</a:t>
            </a:r>
            <a:r>
              <a:rPr lang="zh-TW" altLang="en-US" b="1" dirty="0">
                <a:solidFill>
                  <a:schemeClr val="tx1"/>
                </a:solidFill>
              </a:rPr>
              <a:t>市場估計每年總值一億九千萬美元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保健</a:t>
            </a:r>
            <a:r>
              <a:rPr lang="zh-TW" altLang="en-US" b="1" dirty="0">
                <a:solidFill>
                  <a:schemeClr val="tx1"/>
                </a:solidFill>
              </a:rPr>
              <a:t>食品</a:t>
            </a:r>
            <a:r>
              <a:rPr lang="en-US" altLang="zh-TW" b="1" dirty="0">
                <a:solidFill>
                  <a:schemeClr val="tx1"/>
                </a:solidFill>
              </a:rPr>
              <a:t>(Lutein)</a:t>
            </a:r>
            <a:r>
              <a:rPr lang="zh-TW" altLang="en-US" b="1" dirty="0">
                <a:solidFill>
                  <a:schemeClr val="tx1"/>
                </a:solidFill>
              </a:rPr>
              <a:t>及普通食品估計每年總值一億一千萬美元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寵物</a:t>
            </a:r>
            <a:r>
              <a:rPr lang="zh-TW" altLang="en-US" b="1" dirty="0">
                <a:solidFill>
                  <a:schemeClr val="tx1"/>
                </a:solidFill>
              </a:rPr>
              <a:t>食品及其他產品估計每年總值一億七千五百萬</a:t>
            </a:r>
            <a:r>
              <a:rPr lang="zh-TW" altLang="en-US" b="1" dirty="0" smtClean="0">
                <a:solidFill>
                  <a:schemeClr val="tx1"/>
                </a:solidFill>
              </a:rPr>
              <a:t>。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zh-TW" altLang="en-US" b="1" dirty="0" smtClean="0">
                <a:solidFill>
                  <a:schemeClr val="tx1"/>
                </a:solidFill>
              </a:rPr>
              <a:t>除了</a:t>
            </a:r>
            <a:r>
              <a:rPr lang="zh-TW" altLang="en-US" b="1" dirty="0">
                <a:solidFill>
                  <a:schemeClr val="tx1"/>
                </a:solidFill>
              </a:rPr>
              <a:t>慣常在年齡相關性黃斑點退化的應用外，現在較新的應用都在化妝，美容及用作抗氧化劑的範圍。</a:t>
            </a:r>
          </a:p>
        </p:txBody>
      </p:sp>
    </p:spTree>
    <p:extLst>
      <p:ext uri="{BB962C8B-B14F-4D97-AF65-F5344CB8AC3E}">
        <p14:creationId xmlns:p14="http://schemas.microsoft.com/office/powerpoint/2010/main" val="13239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5272" y="1600201"/>
            <a:ext cx="7283152" cy="2548880"/>
          </a:xfrm>
        </p:spPr>
        <p:txBody>
          <a:bodyPr/>
          <a:lstStyle/>
          <a:p>
            <a:r>
              <a:rPr lang="zh-TW" altLang="en-US" b="1" dirty="0" smtClean="0"/>
              <a:t>我們為什麼做這件事</a:t>
            </a:r>
            <a:r>
              <a:rPr lang="en-US" altLang="zh-TW" b="1" dirty="0" smtClean="0"/>
              <a:t>?</a:t>
            </a:r>
          </a:p>
          <a:p>
            <a:r>
              <a:rPr lang="zh-TW" altLang="en-US" b="1" dirty="0"/>
              <a:t>這是我們該解決的問題</a:t>
            </a:r>
            <a:r>
              <a:rPr lang="zh-TW" altLang="en-US" b="1" dirty="0" smtClean="0"/>
              <a:t>嗎</a:t>
            </a:r>
            <a:r>
              <a:rPr lang="en-US" altLang="zh-TW" b="1" dirty="0" smtClean="0"/>
              <a:t>?</a:t>
            </a:r>
          </a:p>
          <a:p>
            <a:r>
              <a:rPr lang="zh-TW" altLang="en-US" b="1" dirty="0"/>
              <a:t>我們真正想</a:t>
            </a:r>
            <a:r>
              <a:rPr lang="zh-TW" altLang="en-US" b="1" dirty="0" smtClean="0"/>
              <a:t>了解的到底是什麼</a:t>
            </a:r>
            <a:endParaRPr lang="en-US" altLang="zh-TW" b="1" dirty="0" smtClean="0"/>
          </a:p>
          <a:p>
            <a:r>
              <a:rPr lang="zh-TW" altLang="en-US" b="1" dirty="0"/>
              <a:t>從根本把事情解釋</a:t>
            </a:r>
            <a:r>
              <a:rPr lang="zh-TW" altLang="en-US" b="1" dirty="0" smtClean="0"/>
              <a:t>清楚</a:t>
            </a:r>
            <a:endParaRPr lang="en-US" altLang="zh-TW" b="1" dirty="0" smtClean="0"/>
          </a:p>
        </p:txBody>
      </p:sp>
      <p:pic>
        <p:nvPicPr>
          <p:cNvPr id="19458" name="Picture 2" descr="http://leadershipvoices.com/wp-content/uploads/2012/12/Why-be-a-l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915609"/>
            <a:ext cx="4736976" cy="2942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8904" y="1600201"/>
            <a:ext cx="8229600" cy="820687"/>
          </a:xfrm>
        </p:spPr>
        <p:txBody>
          <a:bodyPr/>
          <a:lstStyle/>
          <a:p>
            <a:r>
              <a:rPr lang="zh-TW" altLang="en-US" b="1" dirty="0" smtClean="0"/>
              <a:t>到「現場」看「現物」，以尋找「現實」</a:t>
            </a:r>
            <a:endParaRPr lang="zh-TW" altLang="en-US" b="1" dirty="0"/>
          </a:p>
        </p:txBody>
      </p:sp>
      <p:pic>
        <p:nvPicPr>
          <p:cNvPr id="2050" name="Picture 2" descr="http://test.life.com.tw/data/news/4626/images/9c84798641c54b12d36d1f9209179d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36096" y="2636912"/>
            <a:ext cx="2857500" cy="36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Questions to be Discussed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5763" indent="-385763" eaLnBrk="1" hangingPunct="1"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Challenges we are facing today</a:t>
            </a:r>
          </a:p>
          <a:p>
            <a:pPr marL="385763" indent="-385763" eaLnBrk="1" hangingPunct="1"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What is Marketing (definition, goals,  scope)? What is marketed?</a:t>
            </a:r>
          </a:p>
          <a:p>
            <a:pPr marL="385763" indent="-385763" eaLnBrk="1" hangingPunct="1"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The Core Concepts of the Marketing</a:t>
            </a:r>
          </a:p>
          <a:p>
            <a:pPr marL="385763" indent="-385763" eaLnBrk="1" hangingPunct="1"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The Evolution of Marketing</a:t>
            </a:r>
          </a:p>
          <a:p>
            <a:pPr marL="385763" indent="-385763" eaLnBrk="1" hangingPunct="1"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The Importance of Marketing</a:t>
            </a:r>
          </a:p>
          <a:p>
            <a:pPr marL="385763" indent="-385763" eaLnBrk="1" hangingPunct="1"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The Applications of Marketing </a:t>
            </a:r>
          </a:p>
          <a:p>
            <a:pPr marL="385763" indent="-385763" eaLnBrk="1" hangingPunct="1"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The KSF of Marketing </a:t>
            </a:r>
          </a:p>
          <a:p>
            <a:pPr marL="385763" indent="-385763" eaLnBrk="1" hangingPunct="1">
              <a:buFont typeface="Arial" pitchFamily="34" charset="0"/>
              <a:buChar char="•"/>
              <a:defRPr/>
            </a:pPr>
            <a:r>
              <a:rPr lang="en-US" altLang="zh-TW" sz="2800" b="1" dirty="0" smtClean="0"/>
              <a:t>Ethical Issues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DD451-599D-4931-AE46-DA767BD656E1}" type="slidenum">
              <a:rPr lang="en-US" altLang="zh-TW" smtClean="0">
                <a:solidFill>
                  <a:srgbClr val="000000"/>
                </a:solidFill>
              </a:rPr>
              <a:pPr/>
              <a:t>19</a:t>
            </a:fld>
            <a:fld id="{CE526183-C845-4CC2-9CB9-317E24BF5A80}" type="slidenum">
              <a:rPr lang="en-US" altLang="zh-TW" smtClean="0">
                <a:solidFill>
                  <a:srgbClr val="000000"/>
                </a:solidFill>
              </a:rPr>
              <a:pPr/>
              <a:t>19</a:t>
            </a:fld>
            <a:fld id="{639BBCEC-B0CC-4EF3-B599-C3E915012273}" type="slidenum">
              <a:rPr lang="en-US" altLang="zh-TW" smtClean="0">
                <a:solidFill>
                  <a:srgbClr val="000000"/>
                </a:solidFill>
              </a:rPr>
              <a:pPr/>
              <a:t>19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2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3315" name="內容版面配置區 2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724400"/>
          </a:xfrm>
        </p:spPr>
        <p:txBody>
          <a:bodyPr/>
          <a:lstStyle/>
          <a:p>
            <a:r>
              <a:rPr lang="en-US" altLang="zh-TW" sz="4800" b="1" dirty="0" smtClean="0">
                <a:latin typeface="Times New Roman" pitchFamily="18" charset="0"/>
                <a:cs typeface="Times New Roman" pitchFamily="18" charset="0"/>
              </a:rPr>
              <a:t>Why are you here?</a:t>
            </a:r>
          </a:p>
          <a:p>
            <a:r>
              <a:rPr lang="en-US" altLang="zh-TW" sz="4800" b="1" dirty="0" smtClean="0">
                <a:latin typeface="Times New Roman" pitchFamily="18" charset="0"/>
                <a:cs typeface="Times New Roman" pitchFamily="18" charset="0"/>
              </a:rPr>
              <a:t>What do you care?</a:t>
            </a:r>
          </a:p>
          <a:p>
            <a:r>
              <a:rPr lang="en-US" altLang="zh-TW" sz="4800" b="1" dirty="0" smtClean="0">
                <a:latin typeface="Times New Roman" pitchFamily="18" charset="0"/>
                <a:cs typeface="Times New Roman" pitchFamily="18" charset="0"/>
              </a:rPr>
              <a:t>How much do you know?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4925" y="1052513"/>
            <a:ext cx="1042988" cy="2232025"/>
          </a:xfrm>
          <a:prstGeom prst="flowChartAlternateProcess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3200" b="1" dirty="0" smtClean="0">
                <a:latin typeface="華康儷粗黑" pitchFamily="49" charset="-120"/>
                <a:ea typeface="華康儷粗黑" pitchFamily="49" charset="-120"/>
              </a:rPr>
              <a:t>個人學、經歷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403350" y="1270000"/>
            <a:ext cx="7489825" cy="49688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192" name="Picture 63" descr="tsai_suJH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236663"/>
            <a:ext cx="1504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7883" name="Group 123"/>
          <p:cNvGraphicFramePr>
            <a:graphicFrameLocks noGrp="1"/>
          </p:cNvGraphicFramePr>
          <p:nvPr>
            <p:ph idx="1"/>
          </p:nvPr>
        </p:nvGraphicFramePr>
        <p:xfrm>
          <a:off x="1763712" y="1298105"/>
          <a:ext cx="6984752" cy="2762640"/>
        </p:xfrm>
        <a:graphic>
          <a:graphicData uri="http://schemas.openxmlformats.org/drawingml/2006/table">
            <a:tbl>
              <a:tblPr/>
              <a:tblGrid>
                <a:gridCol w="6984752"/>
              </a:tblGrid>
              <a:tr h="25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輔仁大學國際教育處 國際長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輔仁大學歐洲聯盟中心 主任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輔仁大學亞太大學交流會國際暨國家祕書處 副祕書長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輔仁大學國際學院籌備處 主任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輔仁大學台灣研究碩士學位學程 主任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輔仁大學品牌與時尚碩士學位學程 主任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輔仁大學品牌與時尚學士學位學程 主任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輔仁大學民生學院織品服裝學系 教授兼系主任暨所長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0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輔仁大學民生學院織品服裝學系 碩專班執行長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1908448" y="764135"/>
            <a:ext cx="1725611" cy="523875"/>
            <a:chOff x="1020" y="554"/>
            <a:chExt cx="1087" cy="330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>
              <a:off x="1065" y="754"/>
              <a:ext cx="771" cy="91"/>
            </a:xfrm>
            <a:prstGeom prst="parallelogram">
              <a:avLst>
                <a:gd name="adj" fmla="val 21181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4465A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1020" y="554"/>
              <a:ext cx="1087" cy="330"/>
              <a:chOff x="884" y="570"/>
              <a:chExt cx="1087" cy="330"/>
            </a:xfrm>
          </p:grpSpPr>
          <p:sp>
            <p:nvSpPr>
              <p:cNvPr id="27" name="Text Box 54"/>
              <p:cNvSpPr txBox="1">
                <a:spLocks noChangeArrowheads="1"/>
              </p:cNvSpPr>
              <p:nvPr/>
            </p:nvSpPr>
            <p:spPr bwMode="auto">
              <a:xfrm>
                <a:off x="950" y="570"/>
                <a:ext cx="102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TW" altLang="en-US" dirty="0" smtClean="0">
                    <a:solidFill>
                      <a:srgbClr val="2F466F"/>
                    </a:solidFill>
                    <a:latin typeface="Arial" charset="0"/>
                  </a:rPr>
                  <a:t>學術經歷</a:t>
                </a:r>
                <a:endParaRPr kumimoji="1" lang="zh-TW" altLang="en-US" dirty="0">
                  <a:solidFill>
                    <a:srgbClr val="2F466F"/>
                  </a:solidFill>
                  <a:latin typeface="Arial" charset="0"/>
                </a:endParaRPr>
              </a:p>
            </p:txBody>
          </p:sp>
          <p:sp>
            <p:nvSpPr>
              <p:cNvPr id="28" name="Oval 55"/>
              <p:cNvSpPr>
                <a:spLocks noChangeAspect="1" noChangeArrowheads="1"/>
              </p:cNvSpPr>
              <p:nvPr/>
            </p:nvSpPr>
            <p:spPr bwMode="auto">
              <a:xfrm>
                <a:off x="884" y="696"/>
                <a:ext cx="82" cy="74"/>
              </a:xfrm>
              <a:prstGeom prst="ellips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>
                <a:outerShdw dist="71842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+mn-ea"/>
                </a:endParaRPr>
              </a:p>
            </p:txBody>
          </p:sp>
        </p:grpSp>
      </p:grpSp>
      <p:graphicFrame>
        <p:nvGraphicFramePr>
          <p:cNvPr id="12" name="Group 122"/>
          <p:cNvGraphicFramePr>
            <a:graphicFrameLocks noGrp="1"/>
          </p:cNvGraphicFramePr>
          <p:nvPr/>
        </p:nvGraphicFramePr>
        <p:xfrm>
          <a:off x="1835696" y="4644720"/>
          <a:ext cx="6768752" cy="2024640"/>
        </p:xfrm>
        <a:graphic>
          <a:graphicData uri="http://schemas.openxmlformats.org/drawingml/2006/table">
            <a:tbl>
              <a:tblPr/>
              <a:tblGrid>
                <a:gridCol w="6768752"/>
              </a:tblGrid>
              <a:tr h="33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信陽股份有限公司 董事長兼總經理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台灣夾板實業股份有限公司 副總經理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台灣快桅船務公司 船貨交易總經理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泰隆航業股份有限公司 總經理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台灣產業加值協會理事長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0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Great Union Development (</a:t>
                      </a:r>
                      <a:r>
                        <a:rPr kumimoji="0" lang="en-US" altLang="zh-TW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Pte</a:t>
                      </a:r>
                      <a:r>
                        <a:rPr kumimoji="0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0"/>
                          <a:ea typeface="Arial Unicode MS" pitchFamily="34" charset="-120"/>
                          <a:cs typeface="Arial Unicode MS" pitchFamily="34" charset="-120"/>
                        </a:rPr>
                        <a:t>) Ltd.  Executive Director</a:t>
                      </a:r>
                      <a:endParaRPr kumimoji="0" lang="zh-TW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0"/>
                        <a:ea typeface="Arial Unicode MS" pitchFamily="34" charset="-120"/>
                        <a:cs typeface="Arial Unicode MS" pitchFamily="34" charset="-120"/>
                      </a:endParaRP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1908449" y="4148851"/>
            <a:ext cx="1725611" cy="523875"/>
            <a:chOff x="1020" y="578"/>
            <a:chExt cx="1087" cy="33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1065" y="754"/>
              <a:ext cx="771" cy="91"/>
            </a:xfrm>
            <a:prstGeom prst="parallelogram">
              <a:avLst>
                <a:gd name="adj" fmla="val 21181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4465A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1020" y="578"/>
              <a:ext cx="1087" cy="330"/>
              <a:chOff x="884" y="594"/>
              <a:chExt cx="1087" cy="330"/>
            </a:xfrm>
          </p:grpSpPr>
          <p:sp>
            <p:nvSpPr>
              <p:cNvPr id="16" name="Text Box 54"/>
              <p:cNvSpPr txBox="1">
                <a:spLocks noChangeArrowheads="1"/>
              </p:cNvSpPr>
              <p:nvPr/>
            </p:nvSpPr>
            <p:spPr bwMode="auto">
              <a:xfrm>
                <a:off x="950" y="594"/>
                <a:ext cx="1021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TW" altLang="en-US" dirty="0" smtClean="0">
                    <a:solidFill>
                      <a:srgbClr val="2F466F"/>
                    </a:solidFill>
                    <a:latin typeface="Arial" charset="0"/>
                  </a:rPr>
                  <a:t>工作經歷</a:t>
                </a:r>
                <a:endParaRPr kumimoji="1" lang="zh-TW" altLang="en-US" dirty="0">
                  <a:solidFill>
                    <a:srgbClr val="2F466F"/>
                  </a:solidFill>
                  <a:latin typeface="Arial" charset="0"/>
                </a:endParaRPr>
              </a:p>
            </p:txBody>
          </p:sp>
          <p:sp>
            <p:nvSpPr>
              <p:cNvPr id="17" name="Oval 55"/>
              <p:cNvSpPr>
                <a:spLocks noChangeAspect="1" noChangeArrowheads="1"/>
              </p:cNvSpPr>
              <p:nvPr/>
            </p:nvSpPr>
            <p:spPr bwMode="auto">
              <a:xfrm>
                <a:off x="884" y="696"/>
                <a:ext cx="82" cy="74"/>
              </a:xfrm>
              <a:prstGeom prst="ellips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>
                <a:outerShdw dist="71842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+mn-ea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34925" y="1052513"/>
            <a:ext cx="1042988" cy="2232025"/>
          </a:xfrm>
          <a:prstGeom prst="flowChartAlternateProcess">
            <a:avLst/>
          </a:prstGeom>
          <a:solidFill>
            <a:schemeClr val="bg1">
              <a:alpha val="85097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3200" b="1" dirty="0" smtClean="0">
                <a:latin typeface="華康儷粗黑" pitchFamily="49" charset="-120"/>
                <a:ea typeface="華康儷粗黑" pitchFamily="49" charset="-120"/>
              </a:rPr>
              <a:t>個人學、經歷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403350" y="1270000"/>
            <a:ext cx="7489825" cy="49688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7192" name="Picture 63" descr="tsai_suJHG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" y="1236663"/>
            <a:ext cx="15049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7883" name="Group 123"/>
          <p:cNvGraphicFramePr>
            <a:graphicFrameLocks noGrp="1"/>
          </p:cNvGraphicFramePr>
          <p:nvPr>
            <p:ph idx="1"/>
          </p:nvPr>
        </p:nvGraphicFramePr>
        <p:xfrm>
          <a:off x="1763688" y="917399"/>
          <a:ext cx="7128792" cy="2799633"/>
        </p:xfrm>
        <a:graphic>
          <a:graphicData uri="http://schemas.openxmlformats.org/drawingml/2006/table">
            <a:tbl>
              <a:tblPr/>
              <a:tblGrid>
                <a:gridCol w="7128792"/>
              </a:tblGrid>
              <a:tr h="27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台北市政府「台北市經濟發展委員會」委員 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紡織產業綜合研究所「紡織產業發展委員會」委員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b="1" i="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中華民國紡織業拓展會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策略發展委員會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委員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文化部「獎助參與文化創意類國際性展賽」審查委員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故宮博物院「故宮文物藝術發展基金會」委員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國際中小企業聯合會中華民國分會監事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行政院青年輔導委員會婦女創業顧問 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經濟部技術處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SBIR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「小型企業創新研發計畫」審查委員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4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經濟部商業司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SIIR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「服務業創新研發計畫」審查委員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121"/>
          <p:cNvGrpSpPr>
            <a:grpSpLocks/>
          </p:cNvGrpSpPr>
          <p:nvPr/>
        </p:nvGrpSpPr>
        <p:grpSpPr bwMode="auto">
          <a:xfrm>
            <a:off x="1908450" y="457052"/>
            <a:ext cx="2684460" cy="523875"/>
            <a:chOff x="1020" y="575"/>
            <a:chExt cx="1691" cy="330"/>
          </a:xfrm>
        </p:grpSpPr>
        <p:sp>
          <p:nvSpPr>
            <p:cNvPr id="18" name="AutoShape 5"/>
            <p:cNvSpPr>
              <a:spLocks noChangeArrowheads="1"/>
            </p:cNvSpPr>
            <p:nvPr/>
          </p:nvSpPr>
          <p:spPr bwMode="auto">
            <a:xfrm>
              <a:off x="1065" y="754"/>
              <a:ext cx="771" cy="91"/>
            </a:xfrm>
            <a:prstGeom prst="parallelogram">
              <a:avLst>
                <a:gd name="adj" fmla="val 21181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4465A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1020" y="575"/>
              <a:ext cx="1691" cy="330"/>
              <a:chOff x="884" y="591"/>
              <a:chExt cx="1691" cy="330"/>
            </a:xfrm>
          </p:grpSpPr>
          <p:sp>
            <p:nvSpPr>
              <p:cNvPr id="20" name="Text Box 54"/>
              <p:cNvSpPr txBox="1">
                <a:spLocks noChangeArrowheads="1"/>
              </p:cNvSpPr>
              <p:nvPr/>
            </p:nvSpPr>
            <p:spPr bwMode="auto">
              <a:xfrm>
                <a:off x="950" y="591"/>
                <a:ext cx="162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TW" altLang="en-US" dirty="0" smtClean="0">
                    <a:solidFill>
                      <a:srgbClr val="2F466F"/>
                    </a:solidFill>
                    <a:latin typeface="Arial" charset="0"/>
                  </a:rPr>
                  <a:t>經歷</a:t>
                </a:r>
                <a:r>
                  <a:rPr kumimoji="1" lang="en-US" altLang="zh-TW" dirty="0" smtClean="0">
                    <a:solidFill>
                      <a:srgbClr val="2F466F"/>
                    </a:solidFill>
                    <a:latin typeface="Arial" charset="0"/>
                  </a:rPr>
                  <a:t>(</a:t>
                </a:r>
                <a:r>
                  <a:rPr kumimoji="1" lang="zh-TW" altLang="en-US" dirty="0" smtClean="0">
                    <a:solidFill>
                      <a:srgbClr val="2F466F"/>
                    </a:solidFill>
                    <a:latin typeface="Arial" charset="0"/>
                  </a:rPr>
                  <a:t>政府部分</a:t>
                </a:r>
                <a:r>
                  <a:rPr kumimoji="1" lang="en-US" altLang="zh-TW" dirty="0" smtClean="0">
                    <a:solidFill>
                      <a:srgbClr val="2F466F"/>
                    </a:solidFill>
                    <a:latin typeface="Arial" charset="0"/>
                  </a:rPr>
                  <a:t>)</a:t>
                </a:r>
                <a:endParaRPr kumimoji="1" lang="zh-TW" altLang="en-US" dirty="0">
                  <a:solidFill>
                    <a:srgbClr val="2F466F"/>
                  </a:solidFill>
                  <a:latin typeface="Arial" charset="0"/>
                </a:endParaRPr>
              </a:p>
            </p:txBody>
          </p:sp>
          <p:sp>
            <p:nvSpPr>
              <p:cNvPr id="21" name="Oval 55"/>
              <p:cNvSpPr>
                <a:spLocks noChangeAspect="1" noChangeArrowheads="1"/>
              </p:cNvSpPr>
              <p:nvPr/>
            </p:nvSpPr>
            <p:spPr bwMode="auto">
              <a:xfrm>
                <a:off x="884" y="696"/>
                <a:ext cx="82" cy="74"/>
              </a:xfrm>
              <a:prstGeom prst="ellips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>
                <a:outerShdw dist="71842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+mn-ea"/>
                </a:endParaRPr>
              </a:p>
            </p:txBody>
          </p:sp>
        </p:grpSp>
      </p:grpSp>
      <p:graphicFrame>
        <p:nvGraphicFramePr>
          <p:cNvPr id="12" name="Group 266"/>
          <p:cNvGraphicFramePr>
            <a:graphicFrameLocks noGrp="1"/>
          </p:cNvGraphicFramePr>
          <p:nvPr/>
        </p:nvGraphicFramePr>
        <p:xfrm>
          <a:off x="1835150" y="4149080"/>
          <a:ext cx="6553274" cy="2762640"/>
        </p:xfrm>
        <a:graphic>
          <a:graphicData uri="http://schemas.openxmlformats.org/drawingml/2006/table">
            <a:tbl>
              <a:tblPr/>
              <a:tblGrid>
                <a:gridCol w="6553274"/>
              </a:tblGrid>
              <a:tr h="306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榮昌科技股份有限公司獨立董事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興采實業股份有限公司監察人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友聯儲運股份有限公司監察人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信陽股份有限公司常務董事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東方廣告公司常務董事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東方線上股份有限公司董事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公司代表人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kumimoji="0" lang="zh-TW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行易網股份有限公司常務董事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網典科技股份有限公司常務董事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9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迅益有限公司董事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121"/>
          <p:cNvGrpSpPr>
            <a:grpSpLocks/>
          </p:cNvGrpSpPr>
          <p:nvPr/>
        </p:nvGrpSpPr>
        <p:grpSpPr bwMode="auto">
          <a:xfrm>
            <a:off x="1908450" y="3717032"/>
            <a:ext cx="2684459" cy="523875"/>
            <a:chOff x="1020" y="424"/>
            <a:chExt cx="1691" cy="330"/>
          </a:xfrm>
        </p:grpSpPr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1065" y="618"/>
              <a:ext cx="771" cy="91"/>
            </a:xfrm>
            <a:prstGeom prst="parallelogram">
              <a:avLst>
                <a:gd name="adj" fmla="val 211813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4465A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1020" y="424"/>
              <a:ext cx="1691" cy="330"/>
              <a:chOff x="884" y="440"/>
              <a:chExt cx="1691" cy="330"/>
            </a:xfrm>
          </p:grpSpPr>
          <p:sp>
            <p:nvSpPr>
              <p:cNvPr id="16" name="Text Box 54"/>
              <p:cNvSpPr txBox="1">
                <a:spLocks noChangeArrowheads="1"/>
              </p:cNvSpPr>
              <p:nvPr/>
            </p:nvSpPr>
            <p:spPr bwMode="auto">
              <a:xfrm>
                <a:off x="950" y="440"/>
                <a:ext cx="1625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kumimoji="1" lang="zh-TW" altLang="en-US" dirty="0" smtClean="0">
                    <a:solidFill>
                      <a:srgbClr val="2F466F"/>
                    </a:solidFill>
                    <a:latin typeface="Arial" charset="0"/>
                  </a:rPr>
                  <a:t>經歷</a:t>
                </a:r>
                <a:r>
                  <a:rPr kumimoji="1" lang="en-US" altLang="zh-TW" dirty="0" smtClean="0">
                    <a:solidFill>
                      <a:srgbClr val="2F466F"/>
                    </a:solidFill>
                    <a:latin typeface="Arial" charset="0"/>
                  </a:rPr>
                  <a:t>(</a:t>
                </a:r>
                <a:r>
                  <a:rPr kumimoji="1" lang="zh-TW" altLang="en-US" dirty="0" smtClean="0">
                    <a:solidFill>
                      <a:srgbClr val="2F466F"/>
                    </a:solidFill>
                    <a:latin typeface="Arial" charset="0"/>
                  </a:rPr>
                  <a:t>產業部分</a:t>
                </a:r>
                <a:r>
                  <a:rPr kumimoji="1" lang="en-US" altLang="zh-TW" dirty="0" smtClean="0">
                    <a:solidFill>
                      <a:srgbClr val="2F466F"/>
                    </a:solidFill>
                    <a:latin typeface="Arial" charset="0"/>
                  </a:rPr>
                  <a:t>)</a:t>
                </a:r>
                <a:endParaRPr kumimoji="1" lang="zh-TW" altLang="en-US" dirty="0">
                  <a:solidFill>
                    <a:srgbClr val="2F466F"/>
                  </a:solidFill>
                  <a:latin typeface="Arial" charset="0"/>
                </a:endParaRPr>
              </a:p>
            </p:txBody>
          </p:sp>
          <p:sp>
            <p:nvSpPr>
              <p:cNvPr id="17" name="Oval 55"/>
              <p:cNvSpPr>
                <a:spLocks noChangeAspect="1" noChangeArrowheads="1"/>
              </p:cNvSpPr>
              <p:nvPr/>
            </p:nvSpPr>
            <p:spPr bwMode="auto">
              <a:xfrm>
                <a:off x="884" y="560"/>
                <a:ext cx="82" cy="74"/>
              </a:xfrm>
              <a:prstGeom prst="ellipse">
                <a:avLst/>
              </a:prstGeom>
              <a:noFill/>
              <a:ln w="38100">
                <a:solidFill>
                  <a:srgbClr val="CC3300"/>
                </a:solidFill>
                <a:round/>
                <a:headEnd/>
                <a:tailEnd/>
              </a:ln>
              <a:effectLst>
                <a:outerShdw dist="71842" dir="135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+mn-ea"/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7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04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Week 1 Assignment</a:t>
            </a:r>
            <a:endParaRPr lang="en-US" altLang="zh-TW" b="1" dirty="0" smtClean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700808"/>
            <a:ext cx="7554416" cy="4395192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zh-TW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write your failure resume no matter from your life or schools; Give a specific failure experience and lesson you have learned from this experience.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sz="3000" b="1" dirty="0" smtClean="0"/>
              <a:t>Reading: Chapter 5 &amp; 13 + Levitt, Theodore 1960, “Marketing Myopia,” </a:t>
            </a:r>
            <a:r>
              <a:rPr lang="en-US" altLang="zh-TW" sz="3000" b="1" u="sng" dirty="0" smtClean="0"/>
              <a:t>Harvard Business Review</a:t>
            </a:r>
            <a:r>
              <a:rPr lang="en-US" altLang="zh-TW" sz="3000" b="1" dirty="0" smtClean="0"/>
              <a:t>, 38, (July-August), </a:t>
            </a:r>
            <a:r>
              <a:rPr lang="en-US" altLang="zh-TW" sz="3000" b="1" dirty="0" err="1" smtClean="0"/>
              <a:t>pp</a:t>
            </a:r>
            <a:r>
              <a:rPr lang="en-US" altLang="zh-TW" sz="3000" b="1" dirty="0" smtClean="0"/>
              <a:t> 45-56 + Group Assignment 1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zh-TW" sz="2800" b="1" dirty="0" smtClean="0"/>
              <a:t>Individual assignment 1: 2 most innovative marketing cases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altLang="zh-TW" sz="2800" b="1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zh-TW" altLang="zh-TW" b="1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zh-TW" altLang="en-US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b="1" dirty="0" smtClean="0">
                <a:ea typeface="+mj-ea"/>
              </a:rPr>
              <a:t>What you will learn Today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763000" cy="41529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zh-TW" b="1" dirty="0" smtClean="0"/>
              <a:t>To know each other from different perspective in a very creative way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zh-TW" b="1" dirty="0" smtClean="0"/>
              <a:t>How to prepare in this class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zh-TW" b="1" dirty="0" smtClean="0"/>
              <a:t>What you will learn from this class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altLang="zh-TW" b="1" dirty="0" smtClean="0"/>
              <a:t>The Essence of Marketing &amp; the Environment</a:t>
            </a:r>
          </a:p>
          <a:p>
            <a:pPr eaLnBrk="1" hangingPunct="1">
              <a:buNone/>
            </a:pPr>
            <a:endParaRPr lang="en-US" altLang="zh-TW" b="1" dirty="0" smtClean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PMingLiU" pitchFamily="18" charset="-120"/>
              </a:rPr>
              <a:t>Not to teach ; Not to know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09600" y="1676400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22325" y="1689100"/>
            <a:ext cx="187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 b="1">
                <a:ea typeface="MS PGothic" pitchFamily="34" charset="-128"/>
              </a:rPr>
              <a:t> </a:t>
            </a:r>
            <a:r>
              <a:rPr kumimoji="0" lang="zh-TW" altLang="en-US" sz="3200" b="1">
                <a:solidFill>
                  <a:srgbClr val="000000"/>
                </a:solidFill>
                <a:ea typeface="標楷體" pitchFamily="65" charset="-120"/>
              </a:rPr>
              <a:t>學習效果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1905000" y="1981200"/>
            <a:ext cx="5181600" cy="4038600"/>
          </a:xfrm>
          <a:prstGeom prst="triangle">
            <a:avLst>
              <a:gd name="adj" fmla="val 50000"/>
            </a:avLst>
          </a:prstGeom>
          <a:solidFill>
            <a:srgbClr val="FAF95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kumimoji="0" lang="zh-TW" altLang="zh-TW" sz="2000" b="1">
              <a:ea typeface="MS PGothic" pitchFamily="34" charset="-128"/>
            </a:endParaRP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3962400" y="28194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971800" y="4343400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352800" y="38100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3657600" y="3276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2667000" y="48768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2286000" y="5410200"/>
            <a:ext cx="441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267200" y="2362200"/>
            <a:ext cx="5020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zh-TW" sz="2000" b="1" dirty="0">
                <a:ea typeface="MS PGothic" pitchFamily="34" charset="-128"/>
              </a:rPr>
              <a:t>5%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114800" y="2819400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 b="1" dirty="0">
                <a:ea typeface="MS PGothic" pitchFamily="34" charset="-128"/>
              </a:rPr>
              <a:t>10%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114800" y="3352800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 b="1" dirty="0">
                <a:ea typeface="MS PGothic" pitchFamily="34" charset="-128"/>
              </a:rPr>
              <a:t>20%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114800" y="3886200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 b="1" dirty="0">
                <a:ea typeface="MS PGothic" pitchFamily="34" charset="-128"/>
              </a:rPr>
              <a:t>30%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114800" y="4419600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 b="1" dirty="0">
                <a:ea typeface="MS PGothic" pitchFamily="34" charset="-128"/>
              </a:rPr>
              <a:t>50%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4114800" y="4953000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 b="1" dirty="0">
                <a:ea typeface="MS PGothic" pitchFamily="34" charset="-128"/>
              </a:rPr>
              <a:t>75%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4114800" y="5562600"/>
            <a:ext cx="631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en-US" altLang="zh-TW" sz="2000" b="1" dirty="0">
                <a:ea typeface="MS PGothic" pitchFamily="34" charset="-128"/>
              </a:rPr>
              <a:t>90%</a:t>
            </a: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5867400" y="3810000"/>
            <a:ext cx="22098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5257800" y="22415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2400" b="1">
                <a:solidFill>
                  <a:srgbClr val="000000"/>
                </a:solidFill>
                <a:ea typeface="標楷體" pitchFamily="65" charset="-120"/>
              </a:rPr>
              <a:t>聽講</a:t>
            </a: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5638800" y="27749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2400" b="1">
                <a:solidFill>
                  <a:srgbClr val="000000"/>
                </a:solidFill>
                <a:ea typeface="標楷體" pitchFamily="65" charset="-120"/>
              </a:rPr>
              <a:t>讀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5867400" y="33083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2400" b="1">
                <a:solidFill>
                  <a:srgbClr val="000000"/>
                </a:solidFill>
                <a:ea typeface="標楷體" pitchFamily="65" charset="-120"/>
              </a:rPr>
              <a:t>視聽</a:t>
            </a:r>
          </a:p>
        </p:txBody>
      </p:sp>
      <p:sp>
        <p:nvSpPr>
          <p:cNvPr id="11287" name="Rectangle 23"/>
          <p:cNvSpPr>
            <a:spLocks noChangeArrowheads="1"/>
          </p:cNvSpPr>
          <p:nvPr/>
        </p:nvSpPr>
        <p:spPr bwMode="auto">
          <a:xfrm>
            <a:off x="6248400" y="38417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2400" b="1">
                <a:solidFill>
                  <a:srgbClr val="000000"/>
                </a:solidFill>
                <a:ea typeface="標楷體" pitchFamily="65" charset="-120"/>
              </a:rPr>
              <a:t>示範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6629400" y="437515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2400" b="1">
                <a:solidFill>
                  <a:srgbClr val="000000"/>
                </a:solidFill>
                <a:ea typeface="標楷體" pitchFamily="65" charset="-120"/>
              </a:rPr>
              <a:t>討論</a:t>
            </a:r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6934200" y="490855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2400" b="1">
                <a:solidFill>
                  <a:srgbClr val="000000"/>
                </a:solidFill>
                <a:ea typeface="標楷體" pitchFamily="65" charset="-120"/>
              </a:rPr>
              <a:t>做中學</a:t>
            </a: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7315200" y="5441950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0" lang="zh-TW" altLang="en-US" sz="2400" b="1">
                <a:solidFill>
                  <a:srgbClr val="000000"/>
                </a:solidFill>
                <a:ea typeface="標楷體" pitchFamily="65" charset="-120"/>
              </a:rPr>
              <a:t>教別人</a:t>
            </a:r>
          </a:p>
        </p:txBody>
      </p:sp>
    </p:spTree>
  </p:cSld>
  <p:clrMapOvr>
    <a:masterClrMapping/>
  </p:clrMapOvr>
  <p:transition advClick="0" advTm="26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sz="4800" b="1" dirty="0" smtClean="0"/>
              <a:t>Five Mindsets</a:t>
            </a:r>
            <a:endParaRPr lang="zh-TW" altLang="en-US" sz="4800" b="1" dirty="0" smtClean="0"/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TW" sz="2800" b="1" dirty="0" smtClean="0"/>
              <a:t>Reflective Mindset: Managing self </a:t>
            </a:r>
          </a:p>
          <a:p>
            <a:pPr algn="just"/>
            <a:r>
              <a:rPr lang="en-US" altLang="zh-TW" sz="2800" b="1" dirty="0" smtClean="0"/>
              <a:t>Analytical Mindset: Managing Organization</a:t>
            </a:r>
          </a:p>
          <a:p>
            <a:pPr algn="just"/>
            <a:r>
              <a:rPr lang="en-US" altLang="zh-TW" sz="2800" b="1" dirty="0" smtClean="0"/>
              <a:t>Collaborative Mindset: Managing Relationship</a:t>
            </a:r>
          </a:p>
          <a:p>
            <a:pPr algn="just"/>
            <a:r>
              <a:rPr lang="en-US" altLang="zh-TW" sz="2800" b="1" dirty="0" smtClean="0"/>
              <a:t>Worldly Mindset: Managing Culture/Diversity</a:t>
            </a:r>
          </a:p>
          <a:p>
            <a:pPr algn="just"/>
            <a:r>
              <a:rPr lang="en-US" altLang="zh-TW" sz="2800" b="1" dirty="0" smtClean="0"/>
              <a:t>Action Mindset: Managing Change</a:t>
            </a:r>
          </a:p>
          <a:p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</a:rPr>
              <a:t>Our World</a:t>
            </a:r>
            <a:endParaRPr lang="zh-TW" alt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39552"/>
            <a:ext cx="8229600" cy="5257800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latin typeface="微軟正黑體" pitchFamily="34" charset="-120"/>
              </a:rPr>
              <a:t>Change!</a:t>
            </a:r>
          </a:p>
          <a:p>
            <a:r>
              <a:rPr lang="en-US" altLang="zh-TW" sz="4000" b="1" dirty="0" smtClean="0">
                <a:latin typeface="微軟正黑體" pitchFamily="34" charset="-120"/>
              </a:rPr>
              <a:t>Change!!</a:t>
            </a:r>
          </a:p>
          <a:p>
            <a:r>
              <a:rPr lang="en-US" altLang="zh-TW" sz="4400" b="1" dirty="0" smtClean="0">
                <a:latin typeface="微軟正黑體" pitchFamily="34" charset="-120"/>
              </a:rPr>
              <a:t>Change!!!</a:t>
            </a:r>
          </a:p>
          <a:p>
            <a:endParaRPr lang="en-US" altLang="zh-TW" b="1" dirty="0" smtClean="0">
              <a:latin typeface="微軟正黑體" pitchFamily="34" charset="-120"/>
            </a:endParaRPr>
          </a:p>
          <a:p>
            <a:endParaRPr lang="en-US" altLang="zh-TW" sz="2400" b="1" dirty="0" smtClean="0">
              <a:latin typeface="微軟正黑體" pitchFamily="34" charset="-120"/>
            </a:endParaRPr>
          </a:p>
          <a:p>
            <a:r>
              <a:rPr lang="en-US" altLang="zh-TW" sz="4000" b="1" dirty="0" smtClean="0">
                <a:latin typeface="微軟正黑體" pitchFamily="34" charset="-120"/>
              </a:rPr>
              <a:t>The only </a:t>
            </a:r>
            <a:r>
              <a:rPr lang="en-US" altLang="zh-TW" sz="4400" b="1" u="sng" dirty="0" smtClean="0">
                <a:solidFill>
                  <a:srgbClr val="FFC000"/>
                </a:solidFill>
                <a:latin typeface="微軟正黑體" pitchFamily="34" charset="-120"/>
              </a:rPr>
              <a:t>Golden Rule</a:t>
            </a:r>
            <a:r>
              <a:rPr lang="en-US" altLang="zh-TW" sz="4000" b="1" dirty="0" smtClean="0">
                <a:latin typeface="微軟正黑體" pitchFamily="34" charset="-120"/>
              </a:rPr>
              <a:t> that will never change is </a:t>
            </a:r>
            <a:r>
              <a:rPr lang="en-US" altLang="zh-TW" sz="4800" b="1" dirty="0" smtClean="0">
                <a:solidFill>
                  <a:srgbClr val="C00000"/>
                </a:solidFill>
                <a:latin typeface="微軟正黑體" pitchFamily="34" charset="-120"/>
              </a:rPr>
              <a:t>“Change”</a:t>
            </a:r>
            <a:r>
              <a:rPr lang="en-US" altLang="zh-TW" sz="4800" b="1" dirty="0" smtClean="0">
                <a:latin typeface="微軟正黑體" pitchFamily="34" charset="-120"/>
              </a:rPr>
              <a:t>.</a:t>
            </a:r>
            <a:endParaRPr lang="zh-TW" altLang="en-US" sz="4000" b="1" dirty="0">
              <a:latin typeface="微軟正黑體" pitchFamily="34" charset="-120"/>
            </a:endParaRPr>
          </a:p>
        </p:txBody>
      </p:sp>
      <p:pic>
        <p:nvPicPr>
          <p:cNvPr id="44034" name="Picture 2" descr="http://blogs.kent.ac.uk/change-academy/files/2012/06/change-simon-wordle-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1556792"/>
            <a:ext cx="496855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 smtClean="0">
                <a:latin typeface="微軟正黑體" pitchFamily="34" charset="-120"/>
              </a:rPr>
              <a:t>商品氾濫</a:t>
            </a:r>
            <a:r>
              <a:rPr lang="en-US" altLang="zh-TW" sz="4800" b="1" dirty="0" smtClean="0">
                <a:latin typeface="微軟正黑體" pitchFamily="34" charset="-120"/>
              </a:rPr>
              <a:t>-</a:t>
            </a:r>
            <a:r>
              <a:rPr lang="zh-TW" altLang="en-US" sz="4800" b="1" dirty="0" smtClean="0">
                <a:latin typeface="微軟正黑體" pitchFamily="34" charset="-120"/>
              </a:rPr>
              <a:t>選擇太多</a:t>
            </a:r>
            <a:endParaRPr lang="zh-TW" altLang="en-US" sz="4800" b="1" dirty="0">
              <a:latin typeface="微軟正黑體" pitchFamily="34" charset="-120"/>
            </a:endParaRPr>
          </a:p>
        </p:txBody>
      </p:sp>
      <p:pic>
        <p:nvPicPr>
          <p:cNvPr id="4" name="內容版面配置區 3" descr="11090014844G_intr_l_1_120326103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3645024"/>
            <a:ext cx="1512168" cy="1512168"/>
          </a:xfrm>
        </p:spPr>
      </p:pic>
      <p:sp>
        <p:nvSpPr>
          <p:cNvPr id="5" name="文字方塊 4"/>
          <p:cNvSpPr txBox="1"/>
          <p:nvPr/>
        </p:nvSpPr>
        <p:spPr>
          <a:xfrm>
            <a:off x="1547664" y="544522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以前</a:t>
            </a:r>
            <a:r>
              <a:rPr lang="en-US" altLang="zh-TW" sz="3600" b="1" dirty="0" smtClean="0">
                <a:latin typeface="微軟正黑體" pitchFamily="34" charset="-120"/>
                <a:ea typeface="微軟正黑體" pitchFamily="34" charset="-120"/>
              </a:rPr>
              <a:t>…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9" name="圖片 8" descr="1000964_00_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193876"/>
            <a:ext cx="1440160" cy="1440160"/>
          </a:xfrm>
          <a:prstGeom prst="rect">
            <a:avLst/>
          </a:prstGeom>
        </p:spPr>
      </p:pic>
      <p:pic>
        <p:nvPicPr>
          <p:cNvPr id="10" name="圖片 9" descr="1816463_okMj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3647581"/>
            <a:ext cx="864096" cy="1437624"/>
          </a:xfrm>
          <a:prstGeom prst="rect">
            <a:avLst/>
          </a:prstGeom>
        </p:spPr>
      </p:pic>
      <p:grpSp>
        <p:nvGrpSpPr>
          <p:cNvPr id="3" name="群組 11"/>
          <p:cNvGrpSpPr/>
          <p:nvPr/>
        </p:nvGrpSpPr>
        <p:grpSpPr>
          <a:xfrm>
            <a:off x="3910913" y="2132856"/>
            <a:ext cx="4837551" cy="3958699"/>
            <a:chOff x="3910913" y="2132856"/>
            <a:chExt cx="4837551" cy="3958699"/>
          </a:xfrm>
        </p:grpSpPr>
        <p:sp>
          <p:nvSpPr>
            <p:cNvPr id="7" name="文字方塊 6"/>
            <p:cNvSpPr txBox="1"/>
            <p:nvPr/>
          </p:nvSpPr>
          <p:spPr>
            <a:xfrm>
              <a:off x="5652120" y="5445224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3600" b="1" dirty="0" smtClean="0">
                  <a:latin typeface="微軟正黑體" pitchFamily="34" charset="-120"/>
                  <a:ea typeface="微軟正黑體" pitchFamily="34" charset="-120"/>
                </a:rPr>
                <a:t>現在</a:t>
              </a:r>
              <a:endParaRPr lang="zh-TW" altLang="en-US" sz="3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11" name="圖片 10" descr="Soft-drinks-on-supermarke-00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10913" y="2132856"/>
              <a:ext cx="4837551" cy="298894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2471105733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672" y="3861048"/>
            <a:ext cx="2987824" cy="273177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zh-TW" alt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</a:rPr>
              <a:t>企業競爭的迷思</a:t>
            </a:r>
            <a:r>
              <a:rPr lang="en-US" altLang="zh-TW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微軟正黑體" pitchFamily="34" charset="-120"/>
              </a:rPr>
              <a:t>!?</a:t>
            </a:r>
            <a:endParaRPr lang="zh-TW" alt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b="1" dirty="0" smtClean="0">
                <a:latin typeface="微軟正黑體" pitchFamily="34" charset="-120"/>
              </a:rPr>
              <a:t>迷思：想成為完善的產品</a:t>
            </a:r>
            <a:endParaRPr lang="en-US" altLang="zh-TW" sz="3600" b="1" dirty="0" smtClean="0">
              <a:latin typeface="微軟正黑體" pitchFamily="34" charset="-120"/>
            </a:endParaRPr>
          </a:p>
          <a:p>
            <a:endParaRPr lang="en-US" altLang="zh-TW" sz="1200" b="1" dirty="0" smtClean="0">
              <a:latin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</a:rPr>
              <a:t>改進弱點，導致同質化，回歸平均值</a:t>
            </a:r>
            <a:endParaRPr lang="en-US" altLang="zh-TW" sz="3600" b="1" dirty="0" smtClean="0">
              <a:latin typeface="微軟正黑體" pitchFamily="34" charset="-120"/>
            </a:endParaRPr>
          </a:p>
          <a:p>
            <a:endParaRPr lang="en-US" altLang="zh-TW" sz="1200" b="1" dirty="0" smtClean="0">
              <a:latin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</a:rPr>
              <a:t>結果：越競爭 </a:t>
            </a:r>
            <a:r>
              <a:rPr lang="en-US" altLang="zh-TW" sz="3600" b="1" dirty="0" smtClean="0">
                <a:latin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600" b="1" dirty="0" smtClean="0">
                <a:latin typeface="微軟正黑體" pitchFamily="34" charset="-120"/>
                <a:sym typeface="Wingdings" pitchFamily="2" charset="2"/>
              </a:rPr>
              <a:t> 越平庸</a:t>
            </a:r>
            <a:r>
              <a:rPr lang="en-US" altLang="zh-TW" sz="3600" b="1" dirty="0" smtClean="0">
                <a:latin typeface="微軟正黑體" pitchFamily="34" charset="-120"/>
                <a:sym typeface="Wingdings" pitchFamily="2" charset="2"/>
              </a:rPr>
              <a:t/>
            </a:r>
            <a:br>
              <a:rPr lang="en-US" altLang="zh-TW" sz="3600" b="1" dirty="0" smtClean="0">
                <a:latin typeface="微軟正黑體" pitchFamily="34" charset="-120"/>
                <a:sym typeface="Wingdings" pitchFamily="2" charset="2"/>
              </a:rPr>
            </a:br>
            <a:r>
              <a:rPr lang="zh-TW" altLang="en-US" sz="3600" b="1" dirty="0" smtClean="0">
                <a:latin typeface="微軟正黑體" pitchFamily="34" charset="-120"/>
                <a:sym typeface="Wingdings" pitchFamily="2" charset="2"/>
              </a:rPr>
              <a:t>            越辛苦 </a:t>
            </a:r>
            <a:r>
              <a:rPr lang="en-US" altLang="zh-TW" sz="3600" b="1" dirty="0" smtClean="0">
                <a:latin typeface="微軟正黑體" pitchFamily="34" charset="-120"/>
                <a:sym typeface="Wingdings" pitchFamily="2" charset="2"/>
              </a:rPr>
              <a:t></a:t>
            </a:r>
            <a:r>
              <a:rPr lang="zh-TW" altLang="en-US" sz="3600" b="1" dirty="0" smtClean="0">
                <a:latin typeface="微軟正黑體" pitchFamily="34" charset="-120"/>
                <a:sym typeface="Wingdings" pitchFamily="2" charset="2"/>
              </a:rPr>
              <a:t> 越沒成效</a:t>
            </a:r>
            <a:endParaRPr lang="en-US" altLang="zh-TW" sz="3600" b="1" dirty="0" smtClean="0">
              <a:latin typeface="微軟正黑體" pitchFamily="34" charset="-120"/>
              <a:sym typeface="Wingdings" pitchFamily="2" charset="2"/>
            </a:endParaRPr>
          </a:p>
          <a:p>
            <a:endParaRPr lang="en-US" altLang="zh-TW" dirty="0" smtClean="0">
              <a:latin typeface="微軟正黑體" pitchFamily="34" charset="-120"/>
            </a:endParaRPr>
          </a:p>
          <a:p>
            <a:pPr>
              <a:buNone/>
            </a:pPr>
            <a:endParaRPr lang="zh-TW" altLang="en-US" dirty="0">
              <a:latin typeface="微軟正黑體" pitchFamily="34" charset="-120"/>
            </a:endParaRPr>
          </a:p>
        </p:txBody>
      </p:sp>
      <p:pic>
        <p:nvPicPr>
          <p:cNvPr id="37890" name="Picture 2" descr="http://ie.theclimatecup.eu/img/4050-600-450-ESCALA-eng-won_the_competiti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951282"/>
            <a:ext cx="3203848" cy="29067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</a:rPr>
              <a:t>破除迷思</a:t>
            </a:r>
            <a:endParaRPr lang="zh-TW" alt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latin typeface="微軟正黑體" pitchFamily="34" charset="-120"/>
              </a:rPr>
              <a:t>加強自己的優點，拉開與競爭對手的距離。</a:t>
            </a:r>
            <a:endParaRPr lang="en-US" altLang="zh-TW" b="1" dirty="0" smtClean="0">
              <a:latin typeface="微軟正黑體" pitchFamily="34" charset="-120"/>
            </a:endParaRPr>
          </a:p>
          <a:p>
            <a:endParaRPr lang="en-US" altLang="zh-TW" sz="1200" b="1" dirty="0" smtClean="0">
              <a:latin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</a:rPr>
              <a:t>跳出競爭的泥沼混戰。</a:t>
            </a:r>
            <a:endParaRPr lang="en-US" altLang="zh-TW" b="1" dirty="0" smtClean="0">
              <a:latin typeface="微軟正黑體" pitchFamily="34" charset="-120"/>
            </a:endParaRPr>
          </a:p>
          <a:p>
            <a:endParaRPr lang="en-US" altLang="zh-TW" sz="1200" b="1" dirty="0" smtClean="0">
              <a:latin typeface="微軟正黑體" pitchFamily="34" charset="-120"/>
            </a:endParaRPr>
          </a:p>
          <a:p>
            <a:r>
              <a:rPr lang="zh-TW" altLang="en-US" b="1" dirty="0" smtClean="0">
                <a:latin typeface="微軟正黑體" pitchFamily="34" charset="-120"/>
              </a:rPr>
              <a:t>卓越優秀的品牌，不會</a:t>
            </a:r>
            <a:endParaRPr lang="en-US" altLang="zh-TW" b="1" dirty="0" smtClean="0">
              <a:latin typeface="微軟正黑體" pitchFamily="34" charset="-120"/>
            </a:endParaRP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</a:rPr>
              <a:t>    是面面俱到的。</a:t>
            </a:r>
            <a:endParaRPr lang="en-US" altLang="zh-TW" b="1" dirty="0" smtClean="0">
              <a:latin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</a:endParaRPr>
          </a:p>
        </p:txBody>
      </p:sp>
      <p:pic>
        <p:nvPicPr>
          <p:cNvPr id="36866" name="Picture 2" descr="http://www.addictinginfo.org/wp-content/uploads/2011/07/myths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144016"/>
            <a:ext cx="2194355" cy="1628800"/>
          </a:xfrm>
          <a:prstGeom prst="rect">
            <a:avLst/>
          </a:prstGeom>
          <a:noFill/>
        </p:spPr>
      </p:pic>
      <p:pic>
        <p:nvPicPr>
          <p:cNvPr id="50180" name="Picture 4" descr="http://t0.gstatic.com/images?q=tbn:ANd9GcQN6-s2SR0z_KHV53rQyFkmCtt4Rc-4If5hb7UCH0oH-a8u-Us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924944"/>
            <a:ext cx="4710582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1171</Words>
  <Application>Microsoft Office PowerPoint</Application>
  <PresentationFormat>如螢幕大小 (4:3)</PresentationFormat>
  <Paragraphs>187</Paragraphs>
  <Slides>22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24" baseType="lpstr">
      <vt:lpstr>Office 佈景主題</vt:lpstr>
      <vt:lpstr>Profile</vt:lpstr>
      <vt:lpstr>Week 1</vt:lpstr>
      <vt:lpstr>PowerPoint 簡報</vt:lpstr>
      <vt:lpstr>What you will learn Today</vt:lpstr>
      <vt:lpstr>Not to teach ; Not to know</vt:lpstr>
      <vt:lpstr>Five Mindsets</vt:lpstr>
      <vt:lpstr>Our World</vt:lpstr>
      <vt:lpstr>商品氾濫-選擇太多</vt:lpstr>
      <vt:lpstr>企業競爭的迷思!?</vt:lpstr>
      <vt:lpstr>破除迷思</vt:lpstr>
      <vt:lpstr>PowerPoint 簡報</vt:lpstr>
      <vt:lpstr>Golden Rule of Marketing 認識人的行為</vt:lpstr>
      <vt:lpstr>PowerPoint 簡報</vt:lpstr>
      <vt:lpstr>PowerPoint 簡報</vt:lpstr>
      <vt:lpstr>3C螢幕視覺症候群</vt:lpstr>
      <vt:lpstr>葉黃素</vt:lpstr>
      <vt:lpstr>葉黃素-應用範圍</vt:lpstr>
      <vt:lpstr>PowerPoint 簡報</vt:lpstr>
      <vt:lpstr>PowerPoint 簡報</vt:lpstr>
      <vt:lpstr>Questions to be Discussed</vt:lpstr>
      <vt:lpstr>個人學、經歷</vt:lpstr>
      <vt:lpstr>個人學、經歷</vt:lpstr>
      <vt:lpstr>Week 1 Assignment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2013-9-18</dc:title>
  <dc:creator>user</dc:creator>
  <cp:lastModifiedBy>Dean</cp:lastModifiedBy>
  <cp:revision>21</cp:revision>
  <dcterms:created xsi:type="dcterms:W3CDTF">2013-09-17T05:06:07Z</dcterms:created>
  <dcterms:modified xsi:type="dcterms:W3CDTF">2016-09-22T07:53:03Z</dcterms:modified>
</cp:coreProperties>
</file>